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2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66" r:id="rId4"/>
    <p:sldId id="261" r:id="rId5"/>
    <p:sldId id="262" r:id="rId6"/>
    <p:sldId id="258" r:id="rId7"/>
    <p:sldId id="259" r:id="rId8"/>
    <p:sldId id="260" r:id="rId9"/>
    <p:sldId id="268" r:id="rId10"/>
    <p:sldId id="269" r:id="rId11"/>
    <p:sldId id="263" r:id="rId12"/>
    <p:sldId id="264" r:id="rId13"/>
    <p:sldId id="265" r:id="rId14"/>
    <p:sldId id="267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92" autoAdjust="0"/>
    <p:restoredTop sz="95768" autoAdjust="0"/>
  </p:normalViewPr>
  <p:slideViewPr>
    <p:cSldViewPr snapToGrid="0">
      <p:cViewPr varScale="1">
        <p:scale>
          <a:sx n="111" d="100"/>
          <a:sy n="111" d="100"/>
        </p:scale>
        <p:origin x="582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17DD2D-165E-4E5E-92BD-383F1092CD6E}" type="datetimeFigureOut">
              <a:rPr lang="ru-RU" smtClean="0"/>
              <a:t>11.02.2019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8D932F-13A4-45DD-8D97-C8CA27DAF0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46232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C57A6D-0213-4F7A-BD50-BEB98603DC8C}" type="datetimeFigureOut">
              <a:rPr lang="ru-RU" smtClean="0"/>
              <a:t>11.02.2019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850EE6-71DF-4177-90D5-C2E6D04815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4472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50EE6-71DF-4177-90D5-C2E6D048153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15024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50EE6-71DF-4177-90D5-C2E6D048153C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23132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50EE6-71DF-4177-90D5-C2E6D048153C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5973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50EE6-71DF-4177-90D5-C2E6D048153C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81088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50EE6-71DF-4177-90D5-C2E6D048153C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1877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50EE6-71DF-4177-90D5-C2E6D048153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962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50EE6-71DF-4177-90D5-C2E6D048153C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104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50EE6-71DF-4177-90D5-C2E6D048153C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2967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50EE6-71DF-4177-90D5-C2E6D048153C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9650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50EE6-71DF-4177-90D5-C2E6D048153C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2285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50EE6-71DF-4177-90D5-C2E6D048153C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0814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50EE6-71DF-4177-90D5-C2E6D048153C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1632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50EE6-71DF-4177-90D5-C2E6D048153C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7388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23692-854E-4D97-8F2F-20EA46370070}" type="datetimeFigureOut">
              <a:rPr lang="ru-RU" smtClean="0"/>
              <a:t>11.02.2019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0300-C001-4049-B9AF-5ECE61B43646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025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23692-854E-4D97-8F2F-20EA46370070}" type="datetimeFigureOut">
              <a:rPr lang="ru-RU" smtClean="0"/>
              <a:t>11.02.2019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0300-C001-4049-B9AF-5ECE61B436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3138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23692-854E-4D97-8F2F-20EA46370070}" type="datetimeFigureOut">
              <a:rPr lang="ru-RU" smtClean="0"/>
              <a:t>11.02.2019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0300-C001-4049-B9AF-5ECE61B436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765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23692-854E-4D97-8F2F-20EA46370070}" type="datetimeFigureOut">
              <a:rPr lang="ru-RU" smtClean="0"/>
              <a:t>11.02.2019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0300-C001-4049-B9AF-5ECE61B436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4202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23692-854E-4D97-8F2F-20EA46370070}" type="datetimeFigureOut">
              <a:rPr lang="ru-RU" smtClean="0"/>
              <a:t>11.02.2019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0300-C001-4049-B9AF-5ECE61B43646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66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23692-854E-4D97-8F2F-20EA46370070}" type="datetimeFigureOut">
              <a:rPr lang="ru-RU" smtClean="0"/>
              <a:t>11.02.2019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0300-C001-4049-B9AF-5ECE61B436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1457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23692-854E-4D97-8F2F-20EA46370070}" type="datetimeFigureOut">
              <a:rPr lang="ru-RU" smtClean="0"/>
              <a:t>11.02.2019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0300-C001-4049-B9AF-5ECE61B436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3947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23692-854E-4D97-8F2F-20EA46370070}" type="datetimeFigureOut">
              <a:rPr lang="ru-RU" smtClean="0"/>
              <a:t>11.02.2019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0300-C001-4049-B9AF-5ECE61B436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9996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23692-854E-4D97-8F2F-20EA46370070}" type="datetimeFigureOut">
              <a:rPr lang="ru-RU" smtClean="0"/>
              <a:t>11.02.2019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0300-C001-4049-B9AF-5ECE61B436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838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CD23692-854E-4D97-8F2F-20EA46370070}" type="datetimeFigureOut">
              <a:rPr lang="ru-RU" smtClean="0"/>
              <a:t>11.02.2019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F9E0300-C001-4049-B9AF-5ECE61B436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3597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23692-854E-4D97-8F2F-20EA46370070}" type="datetimeFigureOut">
              <a:rPr lang="ru-RU" smtClean="0"/>
              <a:t>11.02.2019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0300-C001-4049-B9AF-5ECE61B436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1500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CD23692-854E-4D97-8F2F-20EA46370070}" type="datetimeFigureOut">
              <a:rPr lang="ru-RU" smtClean="0"/>
              <a:t>11.02.2019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F9E0300-C001-4049-B9AF-5ECE61B43646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457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www.yandex.com/company/press_center/press_releases/2012/2012-04-10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kolotkov/clickhouse-tutoria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lickhouse.yandex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hub.docker.com/r/yandex/clickhouse-server/" TargetMode="External"/><Relationship Id="rId3" Type="http://schemas.openxmlformats.org/officeDocument/2006/relationships/notesSlide" Target="../notesSlides/notesSlide7.xml"/><Relationship Id="rId7" Type="http://schemas.openxmlformats.org/officeDocument/2006/relationships/hyperlink" Target="https://www.docker.com/get-started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11" Type="http://schemas.openxmlformats.org/officeDocument/2006/relationships/hyperlink" Target="https://yadi.sk/d/pOZxpa42sDdgm" TargetMode="External"/><Relationship Id="rId5" Type="http://schemas.openxmlformats.org/officeDocument/2006/relationships/oleObject" Target="../embeddings/oleObject1.bin"/><Relationship Id="rId10" Type="http://schemas.openxmlformats.org/officeDocument/2006/relationships/hyperlink" Target="https://en.wikipedia.org/wiki/SQL" TargetMode="External"/><Relationship Id="rId4" Type="http://schemas.openxmlformats.org/officeDocument/2006/relationships/image" Target="../media/image8.jpg"/><Relationship Id="rId9" Type="http://schemas.openxmlformats.org/officeDocument/2006/relationships/hyperlink" Target="https://github.com/tabixio/tabix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en-US" dirty="0"/>
              <a:t>Tutorial: Real time big data handling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00051" y="4455619"/>
            <a:ext cx="10058400" cy="1427595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Aleksandr</a:t>
            </a:r>
            <a:r>
              <a:rPr lang="en-US" dirty="0"/>
              <a:t> </a:t>
            </a:r>
            <a:r>
              <a:rPr lang="en-US" dirty="0" smtClean="0"/>
              <a:t>kolotkov</a:t>
            </a:r>
            <a:endParaRPr lang="en-US" dirty="0"/>
          </a:p>
          <a:p>
            <a:r>
              <a:rPr lang="en-US" dirty="0"/>
              <a:t>Penza, </a:t>
            </a:r>
            <a:r>
              <a:rPr lang="en-US" dirty="0" smtClean="0"/>
              <a:t>Russia</a:t>
            </a:r>
          </a:p>
          <a:p>
            <a:r>
              <a:rPr lang="en-US" dirty="0" smtClean="0"/>
              <a:t>Email: alexanderkolotkov@gmail.com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7207523" y="185867"/>
            <a:ext cx="4789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CFSA Seminar, University of Warwick, 19 February 2019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352416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53399" y="324740"/>
            <a:ext cx="5799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Create table for sample dataset in </a:t>
            </a:r>
            <a:r>
              <a:rPr lang="en-US" sz="2400" dirty="0" err="1"/>
              <a:t>ClickHouse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128045" y="922944"/>
            <a:ext cx="6306535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:) CREATE TABLE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ontime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Year UInt16,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Quarter UInt8,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Month UInt8,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DayofMonth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UInt8,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DayOfWeek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UInt8,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FlightDate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Date,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UniqueCarrier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FixedString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(7),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AirlineID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Int32,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Carrier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FixedString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(2),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TailNum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String,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FlightNum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String,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OriginAirportID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Int32,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OriginAirportSeqID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Int32,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OriginCityMarketID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Int32,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Origin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FixedString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(5),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OriginCityName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String,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OriginState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FixedString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(2),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OriginStateFips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String,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OriginStateName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String,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ENGINE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MergeTree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FlightDate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(Year,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FlightDate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), 8192);</a:t>
            </a:r>
            <a:endParaRPr lang="ru-RU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79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82079" y="769292"/>
            <a:ext cx="6662205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800"/>
              </a:spcAft>
            </a:pPr>
            <a:r>
              <a:rPr lang="en-US" sz="2000" dirty="0"/>
              <a:t>Questions we will try to answer (obtain new knowledge):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most popular destinations in 2015;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most popular cities of departure;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cities of departure which offer maximum variety of destinations;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flight delay dependence on the day of week;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cities of departure with most frequent delays for 1 hour or longer;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flights of maximum duration;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distribution of arrival time delays split by </a:t>
            </a:r>
            <a:r>
              <a:rPr lang="en-US" dirty="0" err="1"/>
              <a:t>aircompanies</a:t>
            </a:r>
            <a:r>
              <a:rPr lang="en-US" dirty="0"/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aircompanies</a:t>
            </a:r>
            <a:r>
              <a:rPr lang="en-US" dirty="0"/>
              <a:t> who stopped flights operation;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most trending destination cities in 2015;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destination cities with maximum popularity-season dependency.</a:t>
            </a:r>
          </a:p>
        </p:txBody>
      </p:sp>
      <p:pic>
        <p:nvPicPr>
          <p:cNvPr id="5" name="Объект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527" y="954808"/>
            <a:ext cx="4103853" cy="410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96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798" y="954808"/>
            <a:ext cx="4103853" cy="41038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3713" y="769292"/>
            <a:ext cx="66622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B050"/>
                </a:solidFill>
              </a:rPr>
              <a:t>Pros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absolutely possible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allows not only store big data sets on your hard drive in a compact form but it provides you real-time access to any part of that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really fast in data aggregation and filtration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should not be database administrator or any other kind of technical specialist to start using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has excellent and detailed documentation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3713" y="3631614"/>
            <a:ext cx="66622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F0000"/>
                </a:solidFill>
              </a:rPr>
              <a:t>Cons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requires some preparations of data before loading to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be able use it in a more efficient way you still have to learn a little something new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38583" y="307627"/>
            <a:ext cx="7258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Pros and cons of using </a:t>
            </a:r>
            <a:r>
              <a:rPr lang="en-US" sz="2400" dirty="0" err="1"/>
              <a:t>ClickHouse</a:t>
            </a:r>
            <a:r>
              <a:rPr lang="en-US" sz="2400" dirty="0"/>
              <a:t> on your own computer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461524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3663" y="103278"/>
            <a:ext cx="10818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ClickHouse</a:t>
            </a:r>
            <a:r>
              <a:rPr lang="en-US" sz="2400" dirty="0"/>
              <a:t> has already been successfully implemented at CERN's </a:t>
            </a:r>
            <a:r>
              <a:rPr lang="en-US" sz="2400" dirty="0" err="1"/>
              <a:t>LHCb</a:t>
            </a:r>
            <a:r>
              <a:rPr lang="en-US" sz="2400" dirty="0"/>
              <a:t> experiment to store and process metadata on 10 billion events with over 1000 attributes per event.</a:t>
            </a:r>
          </a:p>
        </p:txBody>
      </p:sp>
      <p:pic>
        <p:nvPicPr>
          <p:cNvPr id="4" name="Объект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998" y="1300211"/>
            <a:ext cx="3774288" cy="27785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39612" y="5877767"/>
            <a:ext cx="808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https://www.yandex.com/company/press_center/press_releases/2012/2012-04-10/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64" y="1309048"/>
            <a:ext cx="7163637" cy="228018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53" y="4171021"/>
            <a:ext cx="11274471" cy="161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54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90955" y="743654"/>
            <a:ext cx="7582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business intelligence to solar and space climate data?</a:t>
            </a:r>
          </a:p>
        </p:txBody>
      </p:sp>
      <p:pic>
        <p:nvPicPr>
          <p:cNvPr id="4" name="Объект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556" y="1480393"/>
            <a:ext cx="5467289" cy="41004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49334" y="5855934"/>
            <a:ext cx="4672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https://github.com/kolotkov/clickhouse-tutorial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4761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877" y="1647644"/>
            <a:ext cx="5458933" cy="324798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E7A38A9-D1A0-4249-9A1C-B49E2A95E273}"/>
              </a:ext>
            </a:extLst>
          </p:cNvPr>
          <p:cNvSpPr txBox="1"/>
          <p:nvPr/>
        </p:nvSpPr>
        <p:spPr>
          <a:xfrm>
            <a:off x="3441938" y="40237"/>
            <a:ext cx="52565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Process of data handling</a:t>
            </a:r>
            <a:endParaRPr lang="ru-RU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232912" y="1156146"/>
            <a:ext cx="6092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Raw data collecting </a:t>
            </a:r>
            <a:r>
              <a:rPr lang="en-US" dirty="0"/>
              <a:t>– choosing meaningful event parameters and storing them in a separate row for each event; at this stage we do not have to know exactly which dependencies and between which parameters will be further analyzed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232912" y="2632273"/>
            <a:ext cx="60929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reporting </a:t>
            </a:r>
            <a:r>
              <a:rPr lang="en-US" dirty="0"/>
              <a:t>– the tool for aggregation and filtration collected raw data, as well as for searching for dependencies between parameters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32912" y="3833802"/>
            <a:ext cx="60929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analysis </a:t>
            </a:r>
            <a:r>
              <a:rPr lang="en-US" dirty="0"/>
              <a:t>– the process of obtaining new knowledge, hypotheses testing and discovering  dependencies between parameters using reporting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232912" y="4895631"/>
            <a:ext cx="6092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Dealing with new trends and insights</a:t>
            </a:r>
            <a:r>
              <a:rPr lang="en-US" dirty="0"/>
              <a:t> we </a:t>
            </a:r>
            <a:r>
              <a:rPr lang="en-US"/>
              <a:t>received after the </a:t>
            </a:r>
            <a:r>
              <a:rPr lang="en-US" dirty="0"/>
              <a:t>data analysis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9601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7638" y="230737"/>
            <a:ext cx="2600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Raw data collecting</a:t>
            </a:r>
            <a:endParaRPr lang="ru-RU" sz="2400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104790"/>
              </p:ext>
            </p:extLst>
          </p:nvPr>
        </p:nvGraphicFramePr>
        <p:xfrm>
          <a:off x="1901381" y="937590"/>
          <a:ext cx="8336482" cy="49931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7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301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93752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095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id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buyer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dt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760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buyer_seo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2017-07-01 00:00:01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760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buyer_seo2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2017-07-01 00:00:01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0760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getter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2017-07-01 00:00:03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760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getter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2017-07-01 00:00:04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0760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getter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2017-07-01 00:00:05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0760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6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buyer_seo2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2017-07-01 00:01:16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0760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7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buyer_seo2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2017-07-01 00:01:17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0760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8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buyer_seo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2017-07-01 00:11:20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0760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9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buyer_seo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2017-07-01 00:11:55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0760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10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buyer_seo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2017-07-01 00:15:22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0760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11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buyer_seo2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 dirty="0">
                          <a:effectLst/>
                        </a:rPr>
                        <a:t>2017-07-01 00:10:01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5741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49" y="798032"/>
            <a:ext cx="11683434" cy="5406215"/>
          </a:xfrm>
        </p:spPr>
      </p:pic>
      <p:sp>
        <p:nvSpPr>
          <p:cNvPr id="3" name="TextBox 2"/>
          <p:cNvSpPr txBox="1"/>
          <p:nvPr/>
        </p:nvSpPr>
        <p:spPr>
          <a:xfrm>
            <a:off x="2897024" y="247828"/>
            <a:ext cx="5883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Reporting: detecting unusual behavior in data</a:t>
            </a:r>
            <a:endParaRPr lang="ru-RU" sz="2400" dirty="0"/>
          </a:p>
        </p:txBody>
      </p:sp>
      <p:grpSp>
        <p:nvGrpSpPr>
          <p:cNvPr id="2" name="Группа 1"/>
          <p:cNvGrpSpPr/>
          <p:nvPr/>
        </p:nvGrpSpPr>
        <p:grpSpPr>
          <a:xfrm>
            <a:off x="401655" y="1657884"/>
            <a:ext cx="6616368" cy="4460905"/>
            <a:chOff x="401655" y="1657884"/>
            <a:chExt cx="6616368" cy="4460905"/>
          </a:xfrm>
        </p:grpSpPr>
        <p:sp>
          <p:nvSpPr>
            <p:cNvPr id="6" name="TextBox 5"/>
            <p:cNvSpPr txBox="1"/>
            <p:nvPr/>
          </p:nvSpPr>
          <p:spPr>
            <a:xfrm>
              <a:off x="5412080" y="1657884"/>
              <a:ext cx="160594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Internet Traffic</a:t>
              </a:r>
              <a:endParaRPr lang="ru-RU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12080" y="4700186"/>
              <a:ext cx="14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Time, months</a:t>
              </a:r>
              <a:endParaRPr lang="ru-RU" dirty="0"/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-832749" y="2994836"/>
              <a:ext cx="283814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# of requests to server (hits)</a:t>
              </a:r>
              <a:endParaRPr lang="ru-RU" dirty="0">
                <a:solidFill>
                  <a:srgbClr val="0070C0"/>
                </a:solidFill>
              </a:endParaRP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1914258" y="5905144"/>
              <a:ext cx="914400" cy="2136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588320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28" y="749342"/>
            <a:ext cx="11683434" cy="5401046"/>
          </a:xfrm>
        </p:spPr>
      </p:pic>
      <p:sp>
        <p:nvSpPr>
          <p:cNvPr id="3" name="TextBox 2"/>
          <p:cNvSpPr txBox="1"/>
          <p:nvPr/>
        </p:nvSpPr>
        <p:spPr>
          <a:xfrm>
            <a:off x="4641167" y="178703"/>
            <a:ext cx="3793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Analytics: hypothesis testing </a:t>
            </a:r>
            <a:endParaRPr lang="ru-RU" sz="2400" dirty="0"/>
          </a:p>
        </p:txBody>
      </p:sp>
      <p:grpSp>
        <p:nvGrpSpPr>
          <p:cNvPr id="2" name="Группа 1"/>
          <p:cNvGrpSpPr/>
          <p:nvPr/>
        </p:nvGrpSpPr>
        <p:grpSpPr>
          <a:xfrm>
            <a:off x="341833" y="1615155"/>
            <a:ext cx="6544818" cy="3454363"/>
            <a:chOff x="341833" y="1615155"/>
            <a:chExt cx="6544818" cy="3454363"/>
          </a:xfrm>
        </p:grpSpPr>
        <p:sp>
          <p:nvSpPr>
            <p:cNvPr id="5" name="TextBox 4"/>
            <p:cNvSpPr txBox="1"/>
            <p:nvPr/>
          </p:nvSpPr>
          <p:spPr>
            <a:xfrm>
              <a:off x="5391426" y="1615155"/>
              <a:ext cx="139623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Top 5 buyers</a:t>
              </a:r>
              <a:endParaRPr lang="ru-RU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412080" y="4700186"/>
              <a:ext cx="14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Time, months</a:t>
              </a:r>
              <a:endParaRPr lang="ru-RU" dirty="0"/>
            </a:p>
          </p:txBody>
        </p:sp>
        <p:sp>
          <p:nvSpPr>
            <p:cNvPr id="7" name="TextBox 6"/>
            <p:cNvSpPr txBox="1"/>
            <p:nvPr/>
          </p:nvSpPr>
          <p:spPr>
            <a:xfrm rot="16200000">
              <a:off x="-892571" y="3003382"/>
              <a:ext cx="283814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# of requests to server (hits)</a:t>
              </a:r>
              <a:endParaRPr lang="ru-RU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8923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301" y="0"/>
            <a:ext cx="6500902" cy="5896168"/>
          </a:xfrm>
        </p:spPr>
      </p:pic>
      <p:sp>
        <p:nvSpPr>
          <p:cNvPr id="14" name="TextBox 13"/>
          <p:cNvSpPr txBox="1"/>
          <p:nvPr/>
        </p:nvSpPr>
        <p:spPr>
          <a:xfrm>
            <a:off x="455376" y="817855"/>
            <a:ext cx="502492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Reasonable computational resources</a:t>
            </a:r>
          </a:p>
          <a:p>
            <a:pPr marL="285750" indent="-285750">
              <a:spcAft>
                <a:spcPts val="60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Adequate time-scales needed for the report making</a:t>
            </a:r>
          </a:p>
          <a:p>
            <a:pPr marL="285750" indent="-285750">
              <a:spcAft>
                <a:spcPts val="60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And thus fast hypothesis testing</a:t>
            </a:r>
          </a:p>
        </p:txBody>
      </p:sp>
    </p:spTree>
    <p:extLst>
      <p:ext uri="{BB962C8B-B14F-4D97-AF65-F5344CB8AC3E}">
        <p14:creationId xmlns:p14="http://schemas.microsoft.com/office/powerpoint/2010/main" val="2204952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81"/>
            <a:ext cx="5051879" cy="1403300"/>
          </a:xfrm>
        </p:spPr>
      </p:pic>
      <p:sp>
        <p:nvSpPr>
          <p:cNvPr id="14" name="TextBox 13"/>
          <p:cNvSpPr txBox="1"/>
          <p:nvPr/>
        </p:nvSpPr>
        <p:spPr>
          <a:xfrm>
            <a:off x="5391177" y="139866"/>
            <a:ext cx="6962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…is an open source column-oriented database management system capable of real time generation of analytical data reports using SQL queries.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9325645" y="5949866"/>
            <a:ext cx="2684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https://clickhouse.yandex/</a:t>
            </a:r>
            <a:endParaRPr lang="ru-RU" dirty="0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xmlns="" id="{BE411CE6-59F8-6D48-B205-90BB89070E89}"/>
              </a:ext>
            </a:extLst>
          </p:cNvPr>
          <p:cNvSpPr/>
          <p:nvPr/>
        </p:nvSpPr>
        <p:spPr>
          <a:xfrm rot="626028">
            <a:off x="130075" y="3241092"/>
            <a:ext cx="2362200" cy="14224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u="sng" dirty="0">
                <a:solidFill>
                  <a:schemeClr val="bg1"/>
                </a:solidFill>
              </a:rPr>
              <a:t>Blazing fast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xmlns="" id="{83333DE0-8A4A-F942-8897-13BBC08B99F9}"/>
              </a:ext>
            </a:extLst>
          </p:cNvPr>
          <p:cNvSpPr/>
          <p:nvPr/>
        </p:nvSpPr>
        <p:spPr>
          <a:xfrm>
            <a:off x="1311176" y="4729901"/>
            <a:ext cx="2362200" cy="14224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Linearly scalable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xmlns="" id="{FE57C524-0D98-764C-92D0-3DFD30FDEB34}"/>
              </a:ext>
            </a:extLst>
          </p:cNvPr>
          <p:cNvSpPr/>
          <p:nvPr/>
        </p:nvSpPr>
        <p:spPr>
          <a:xfrm>
            <a:off x="6192801" y="3241092"/>
            <a:ext cx="2362200" cy="14224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u="sng" dirty="0"/>
              <a:t>Hardware efficient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xmlns="" id="{1BD0B7EA-3C21-B74D-8CFD-AEB79499DB42}"/>
              </a:ext>
            </a:extLst>
          </p:cNvPr>
          <p:cNvSpPr/>
          <p:nvPr/>
        </p:nvSpPr>
        <p:spPr>
          <a:xfrm rot="20917589">
            <a:off x="8188741" y="4546124"/>
            <a:ext cx="2362200" cy="14224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Fault tolerant</a:t>
            </a: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xmlns="" id="{348829F5-9C3A-974D-A49C-B81A1D437635}"/>
              </a:ext>
            </a:extLst>
          </p:cNvPr>
          <p:cNvSpPr/>
          <p:nvPr/>
        </p:nvSpPr>
        <p:spPr>
          <a:xfrm rot="809452">
            <a:off x="4498089" y="4865386"/>
            <a:ext cx="2362200" cy="14224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Feature reach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xmlns="" id="{72E407D2-F994-1046-A1A1-5843BDE21BA0}"/>
              </a:ext>
            </a:extLst>
          </p:cNvPr>
          <p:cNvSpPr/>
          <p:nvPr/>
        </p:nvSpPr>
        <p:spPr>
          <a:xfrm rot="710813">
            <a:off x="9189463" y="2550414"/>
            <a:ext cx="2362200" cy="14224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Highly reliable </a:t>
            </a:r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xmlns="" id="{DF213206-709D-3849-87F7-514A2876CABA}"/>
              </a:ext>
            </a:extLst>
          </p:cNvPr>
          <p:cNvSpPr/>
          <p:nvPr/>
        </p:nvSpPr>
        <p:spPr>
          <a:xfrm>
            <a:off x="3115156" y="2576085"/>
            <a:ext cx="2362200" cy="14224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Simple and handy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0016DC9-5C37-3A4D-A6C4-4172EB8F4EF7}"/>
              </a:ext>
            </a:extLst>
          </p:cNvPr>
          <p:cNvSpPr/>
          <p:nvPr/>
        </p:nvSpPr>
        <p:spPr>
          <a:xfrm>
            <a:off x="4121002" y="1429175"/>
            <a:ext cx="37578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sz="4000" dirty="0">
                <a:solidFill>
                  <a:srgbClr val="FF0000"/>
                </a:solidFill>
              </a:rPr>
              <a:t>Why </a:t>
            </a:r>
            <a:r>
              <a:rPr lang="en-US" sz="4000" dirty="0" err="1">
                <a:solidFill>
                  <a:srgbClr val="FF0000"/>
                </a:solidFill>
              </a:rPr>
              <a:t>ClickHouse</a:t>
            </a:r>
            <a:r>
              <a:rPr lang="en-US" sz="40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4708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sz="half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527" y="954808"/>
            <a:ext cx="4103853" cy="4103853"/>
          </a:xfrm>
        </p:spPr>
      </p:pic>
      <p:sp>
        <p:nvSpPr>
          <p:cNvPr id="14" name="TextBox 13"/>
          <p:cNvSpPr txBox="1"/>
          <p:nvPr/>
        </p:nvSpPr>
        <p:spPr>
          <a:xfrm>
            <a:off x="299822" y="810618"/>
            <a:ext cx="73917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Here's the command to check if your CPU is suitable (we will use Intel Core i7):</a:t>
            </a:r>
          </a:p>
        </p:txBody>
      </p:sp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5615146"/>
              </p:ext>
            </p:extLst>
          </p:nvPr>
        </p:nvGraphicFramePr>
        <p:xfrm>
          <a:off x="676291" y="1166263"/>
          <a:ext cx="8131175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" name="Документ" r:id="rId5" imgW="8131320" imgH="181080" progId="Word.OpenDocumentText.12">
                  <p:embed/>
                </p:oleObj>
              </mc:Choice>
              <mc:Fallback>
                <p:oleObj name="Документ" r:id="rId5" imgW="8131320" imgH="181080" progId="Word.OpenDocumentTex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6291" y="1166263"/>
                        <a:ext cx="8131175" cy="180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99822" y="1597345"/>
            <a:ext cx="7391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ClickHouse</a:t>
            </a:r>
            <a:r>
              <a:rPr lang="en-US" sz="1600" dirty="0"/>
              <a:t> can run on any Linux, FreeBSD or Mac OS X</a:t>
            </a:r>
            <a:br>
              <a:rPr lang="en-US" sz="1600" dirty="0"/>
            </a:br>
            <a:r>
              <a:rPr lang="en-US" sz="1600" dirty="0"/>
              <a:t>(we will use </a:t>
            </a:r>
            <a:r>
              <a:rPr lang="en-US" sz="1600" dirty="0" err="1"/>
              <a:t>Docker</a:t>
            </a:r>
            <a:r>
              <a:rPr lang="en-US" sz="1600" dirty="0"/>
              <a:t> container with Linux on host computer with Mac OS X)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9822" y="2432227"/>
            <a:ext cx="7690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Docker</a:t>
            </a:r>
            <a:r>
              <a:rPr lang="en-US" sz="1600" dirty="0"/>
              <a:t> - a computer program that performs operating-system-level virtualization.</a:t>
            </a:r>
            <a:br>
              <a:rPr lang="en-US" sz="1600" dirty="0"/>
            </a:br>
            <a:r>
              <a:rPr lang="en-US" sz="1600" dirty="0" err="1"/>
              <a:t>Docker</a:t>
            </a:r>
            <a:r>
              <a:rPr lang="en-US" sz="1600" dirty="0"/>
              <a:t> installation documentation: </a:t>
            </a:r>
            <a:r>
              <a:rPr lang="en-US" sz="1600" dirty="0">
                <a:hlinkClick r:id="rId7"/>
              </a:rPr>
              <a:t>https://www.docker.com/get-started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err="1"/>
              <a:t>ClickHouse</a:t>
            </a:r>
            <a:r>
              <a:rPr lang="en-US" sz="1600" dirty="0"/>
              <a:t> Server </a:t>
            </a:r>
            <a:r>
              <a:rPr lang="en-US" sz="1600" dirty="0" err="1"/>
              <a:t>Docker</a:t>
            </a:r>
            <a:r>
              <a:rPr lang="en-US" sz="1600" dirty="0"/>
              <a:t> Image: </a:t>
            </a:r>
            <a:r>
              <a:rPr lang="en-US" sz="1600" dirty="0">
                <a:hlinkClick r:id="rId8"/>
              </a:rPr>
              <a:t>https://hub.docker.com/r/yandex/clickhouse-server/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299822" y="3517216"/>
            <a:ext cx="7391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Tabix</a:t>
            </a:r>
            <a:r>
              <a:rPr lang="en-US" sz="1600" dirty="0"/>
              <a:t> - visual interface for </a:t>
            </a:r>
            <a:r>
              <a:rPr lang="en-US" sz="1600" dirty="0" err="1"/>
              <a:t>ClickHouse</a:t>
            </a:r>
            <a:r>
              <a:rPr lang="en-US" sz="1600" dirty="0"/>
              <a:t> allowing one to perform data querying in web browser.</a:t>
            </a:r>
            <a:br>
              <a:rPr lang="en-US" sz="1600" dirty="0"/>
            </a:br>
            <a:r>
              <a:rPr lang="en-US" sz="1600" dirty="0"/>
              <a:t>Documentation link: </a:t>
            </a:r>
            <a:r>
              <a:rPr lang="en-US" sz="1600" dirty="0">
                <a:hlinkClick r:id="rId9"/>
              </a:rPr>
              <a:t>https://github.com/tabixio/tabix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299822" y="4560746"/>
            <a:ext cx="7391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User-friendly SQL dialect for data querying: </a:t>
            </a:r>
            <a:r>
              <a:rPr lang="en-US" sz="1600" dirty="0">
                <a:hlinkClick r:id="rId10"/>
              </a:rPr>
              <a:t>https://en.wikipedia.org/wiki/SQL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299822" y="5153517"/>
            <a:ext cx="73917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 sample dataset. We will use the USA civil flights data since 1987 till 2015 from the open sources (contains 166 millions rows, 63 Gb of uncompressed data) </a:t>
            </a:r>
            <a:br>
              <a:rPr lang="en-US" sz="1600" dirty="0"/>
            </a:br>
            <a:r>
              <a:rPr lang="en-US" sz="1600" dirty="0"/>
              <a:t>Download link: </a:t>
            </a:r>
            <a:r>
              <a:rPr lang="en-US" sz="1600" dirty="0">
                <a:hlinkClick r:id="rId11"/>
              </a:rPr>
              <a:t>https://yadi.sk/d/pOZxpa42sDdgm</a:t>
            </a:r>
            <a:endParaRPr 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41690" y="175694"/>
            <a:ext cx="7750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All one need to know to start with </a:t>
            </a:r>
            <a:r>
              <a:rPr lang="en-US" sz="2400" dirty="0" err="1"/>
              <a:t>ClickHouse</a:t>
            </a:r>
            <a:r>
              <a:rPr lang="en-US" sz="2400" dirty="0"/>
              <a:t> in a nutshell...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100699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84567" y="3413029"/>
            <a:ext cx="112683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1987,4,10,19,1,1987-10-19,"CO",19704,"CO","","597",10821,1082102,30852,"BWI","Baltimore, MD","MD","24","Maryland", ...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1987,4,10,20,2,1987-10-20,"CO",19704,"CO","","597",10821,1082102,30852,"BWI","Baltimore, MD","MD","24","Maryland", ...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1987,4,10,21,3,1987-10-21,"CO",19704,"CO","","597",10821,1082102,30852,"BWI","Baltimore, MD","MD","24","Maryland", ...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1987,4,10,22,4,1987-10-22,"CO",19704,"CO","","597",10821,1082102,30852,"BWI","Baltimore, MD","MD","24","Maryland", ...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1987,4,10,23,5,1987-10-23,"CO",19704,"CO","","597",10821,1082102,30852,"BWI","Baltimore, MD","MD","24","Maryland", ...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1987,4,10,24,6,1987-10-24,"CO",19704,"CO","","597",10821,1082102,30852,"BWI","Baltimore, MD","MD","24","Maryland", ...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1987,4,10,25,7,1987-10-25,"CO",19704,"CO","","597",10821,1082102,30852,"BWI","Baltimore, MD","MD","24","Maryland", ...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1987,4,10,26,1,1987-10-26,"CO",19704,"CO","","597",10821,1082102,30852,"BWI","Baltimore, MD","MD","24","Maryland", ...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1987,4,10,27,2,1987-10-27,"CO",19704,"CO","","597",10821,1082102,30852,"BWI","Baltimore, MD","MD","24","Maryland", ...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1987,4,10,28,3,1987-10-28,"CO",19704,"CO","","597",10821,1082102,30852,"BWI","Baltimore, MD","MD","24","Maryland", ...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1987,4,10,29,4,1987-10-29,"CO",19704,"CO","","597",10821,1082102,30852,"BWI","Baltimore, MD","MD","24","Maryland", ...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1987,4,10,30,5,1987-10-30,"CO",19704,"CO","","597",10821,1082102,30852,"BWI","Baltimore, MD","MD","24","Maryland", ...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1987,4,10,31,6,1987-10-31,"CO",19704,"CO","","597",10821,1082102,30852,"BWI","Baltimore, MD","MD","24","Maryland", ...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1987,4,10,1,4,1987-10-01,"CO",19704,"CO","","598",12266,1226601,31453,"IAH","Houston, TX","TX","48","Texas", ...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1987,4,10,2,5,1987-10-02,"CO",19704,"CO","","598",12266,1226601,31453,"IAH","Houston, TX","TX","48","Texas", ...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365714" y="158810"/>
            <a:ext cx="347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Sample dataset file format</a:t>
            </a:r>
            <a:endParaRPr lang="ru-RU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426B054-354D-7B45-96DD-AA1169FFD596}"/>
              </a:ext>
            </a:extLst>
          </p:cNvPr>
          <p:cNvSpPr txBox="1"/>
          <p:nvPr/>
        </p:nvSpPr>
        <p:spPr>
          <a:xfrm rot="16200000">
            <a:off x="651530" y="2669003"/>
            <a:ext cx="62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6450998-50C9-E34A-9EF7-A8A532C65E1D}"/>
              </a:ext>
            </a:extLst>
          </p:cNvPr>
          <p:cNvSpPr txBox="1"/>
          <p:nvPr/>
        </p:nvSpPr>
        <p:spPr>
          <a:xfrm rot="16200000">
            <a:off x="755564" y="2457537"/>
            <a:ext cx="1017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Quarter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3B72B51-46EF-9740-9DE7-535B01637F73}"/>
              </a:ext>
            </a:extLst>
          </p:cNvPr>
          <p:cNvSpPr txBox="1"/>
          <p:nvPr/>
        </p:nvSpPr>
        <p:spPr>
          <a:xfrm rot="16200000">
            <a:off x="1107611" y="2558898"/>
            <a:ext cx="822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330F4AB-F0A2-7B42-AA94-D153088CC9C4}"/>
              </a:ext>
            </a:extLst>
          </p:cNvPr>
          <p:cNvSpPr txBox="1"/>
          <p:nvPr/>
        </p:nvSpPr>
        <p:spPr>
          <a:xfrm rot="16200000">
            <a:off x="1036462" y="2245934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 of Month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3967313-B434-F94B-9B5A-3A67410EF44A}"/>
              </a:ext>
            </a:extLst>
          </p:cNvPr>
          <p:cNvSpPr txBox="1"/>
          <p:nvPr/>
        </p:nvSpPr>
        <p:spPr>
          <a:xfrm rot="16200000">
            <a:off x="1314165" y="2296000"/>
            <a:ext cx="136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 of Week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4B91DA6-25A5-4C44-BB8E-6F5CDEC287A1}"/>
              </a:ext>
            </a:extLst>
          </p:cNvPr>
          <p:cNvSpPr txBox="1"/>
          <p:nvPr/>
        </p:nvSpPr>
        <p:spPr>
          <a:xfrm rot="16200000">
            <a:off x="2095517" y="2368221"/>
            <a:ext cx="119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Flight Date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C304B78-2CD8-BE4A-B40D-4AC81ADBBA29}"/>
              </a:ext>
            </a:extLst>
          </p:cNvPr>
          <p:cNvSpPr txBox="1"/>
          <p:nvPr/>
        </p:nvSpPr>
        <p:spPr>
          <a:xfrm rot="16200000">
            <a:off x="2608012" y="2199051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Unique Carrier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BE88661-0C80-EA40-9886-66D67F725776}"/>
              </a:ext>
            </a:extLst>
          </p:cNvPr>
          <p:cNvSpPr txBox="1"/>
          <p:nvPr/>
        </p:nvSpPr>
        <p:spPr>
          <a:xfrm rot="16200000">
            <a:off x="3336227" y="2440351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Airline 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43C183C-1E5E-624A-8890-0216A8DC1C9F}"/>
              </a:ext>
            </a:extLst>
          </p:cNvPr>
          <p:cNvSpPr txBox="1"/>
          <p:nvPr/>
        </p:nvSpPr>
        <p:spPr>
          <a:xfrm rot="16200000">
            <a:off x="3894312" y="2554651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Carrier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ABF66EB-4C3E-3641-9B25-F02ECF2667FC}"/>
              </a:ext>
            </a:extLst>
          </p:cNvPr>
          <p:cNvSpPr txBox="1"/>
          <p:nvPr/>
        </p:nvSpPr>
        <p:spPr>
          <a:xfrm rot="16200000">
            <a:off x="4055077" y="2298396"/>
            <a:ext cx="1320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Tail Number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AE9BEE4-513F-9447-9D96-BF896E3EE226}"/>
              </a:ext>
            </a:extLst>
          </p:cNvPr>
          <p:cNvSpPr txBox="1"/>
          <p:nvPr/>
        </p:nvSpPr>
        <p:spPr>
          <a:xfrm rot="16200000">
            <a:off x="4321083" y="2178735"/>
            <a:ext cx="1527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Flight Number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D04A140-D680-BC46-880D-9E5414347039}"/>
              </a:ext>
            </a:extLst>
          </p:cNvPr>
          <p:cNvSpPr txBox="1"/>
          <p:nvPr/>
        </p:nvSpPr>
        <p:spPr>
          <a:xfrm rot="16200000">
            <a:off x="4809420" y="2113506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 Airport ID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96A075DB-11E0-7940-8A71-1B9C4AA37C89}"/>
              </a:ext>
            </a:extLst>
          </p:cNvPr>
          <p:cNvSpPr txBox="1"/>
          <p:nvPr/>
        </p:nvSpPr>
        <p:spPr>
          <a:xfrm rot="16200000">
            <a:off x="5267053" y="1935706"/>
            <a:ext cx="212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 Airport </a:t>
            </a:r>
            <a:r>
              <a:rPr lang="en-US" dirty="0" err="1"/>
              <a:t>Seq</a:t>
            </a:r>
            <a:r>
              <a:rPr lang="en-US" dirty="0"/>
              <a:t> ID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C4ECBC19-DBDF-8B40-935E-0E28BA555EDC}"/>
              </a:ext>
            </a:extLst>
          </p:cNvPr>
          <p:cNvSpPr txBox="1"/>
          <p:nvPr/>
        </p:nvSpPr>
        <p:spPr>
          <a:xfrm rot="16200000">
            <a:off x="5884507" y="1916808"/>
            <a:ext cx="2199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 City Market ID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D455BBB-D25B-E84E-B679-D7E69CB8D797}"/>
              </a:ext>
            </a:extLst>
          </p:cNvPr>
          <p:cNvSpPr txBox="1"/>
          <p:nvPr/>
        </p:nvSpPr>
        <p:spPr>
          <a:xfrm rot="16200000">
            <a:off x="7103480" y="2605873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C138A81-6FA1-E843-8B1A-EAC22CDF353E}"/>
              </a:ext>
            </a:extLst>
          </p:cNvPr>
          <p:cNvSpPr txBox="1"/>
          <p:nvPr/>
        </p:nvSpPr>
        <p:spPr>
          <a:xfrm rot="16200000">
            <a:off x="7610831" y="2137589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 City Name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7F8E5A5F-DC2D-D941-8E91-738FB0F4D3B5}"/>
              </a:ext>
            </a:extLst>
          </p:cNvPr>
          <p:cNvSpPr txBox="1"/>
          <p:nvPr/>
        </p:nvSpPr>
        <p:spPr>
          <a:xfrm rot="16200000">
            <a:off x="8831431" y="2414524"/>
            <a:ext cx="1284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 State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EA962A97-88E7-4946-8C72-D8EEF7D8B766}"/>
              </a:ext>
            </a:extLst>
          </p:cNvPr>
          <p:cNvSpPr txBox="1"/>
          <p:nvPr/>
        </p:nvSpPr>
        <p:spPr>
          <a:xfrm rot="16200000">
            <a:off x="9111589" y="2198624"/>
            <a:ext cx="1706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 State </a:t>
            </a:r>
            <a:r>
              <a:rPr lang="en-US" dirty="0" err="1"/>
              <a:t>Fips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70391CE-6534-B34D-8825-7EAC9EA53004}"/>
              </a:ext>
            </a:extLst>
          </p:cNvPr>
          <p:cNvSpPr txBox="1"/>
          <p:nvPr/>
        </p:nvSpPr>
        <p:spPr>
          <a:xfrm rot="16200000">
            <a:off x="9710140" y="2099337"/>
            <a:ext cx="189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 State Name</a:t>
            </a:r>
          </a:p>
        </p:txBody>
      </p:sp>
    </p:spTree>
    <p:extLst>
      <p:ext uri="{BB962C8B-B14F-4D97-AF65-F5344CB8AC3E}">
        <p14:creationId xmlns:p14="http://schemas.microsoft.com/office/powerpoint/2010/main" val="3758999600"/>
      </p:ext>
    </p:extLst>
  </p:cSld>
  <p:clrMapOvr>
    <a:masterClrMapping/>
  </p:clrMapOvr>
</p:sld>
</file>

<file path=ppt/theme/theme1.xml><?xml version="1.0" encoding="utf-8"?>
<a:theme xmlns:a="http://schemas.openxmlformats.org/drawingml/2006/main" name="Ретро">
  <a:themeElements>
    <a:clrScheme name="Ретр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1282</TotalTime>
  <Words>1136</Words>
  <Application>Microsoft Office PowerPoint</Application>
  <PresentationFormat>Широкоэкранный</PresentationFormat>
  <Paragraphs>173</Paragraphs>
  <Slides>14</Slides>
  <Notes>13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Ретро</vt:lpstr>
      <vt:lpstr>Документ</vt:lpstr>
      <vt:lpstr>Tutorial: Real time big data handling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kolotkov</dc:creator>
  <cp:lastModifiedBy>kolotkov</cp:lastModifiedBy>
  <cp:revision>94</cp:revision>
  <dcterms:created xsi:type="dcterms:W3CDTF">2019-01-26T17:50:43Z</dcterms:created>
  <dcterms:modified xsi:type="dcterms:W3CDTF">2019-02-11T18:32:16Z</dcterms:modified>
</cp:coreProperties>
</file>